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21D3AE3-B82B-47D1-8AB2-BE4DEEB6FD55}">
  <a:tblStyle styleId="{521D3AE3-B82B-47D1-8AB2-BE4DEEB6FD5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07a0eadc6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07a0eadc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07a0eadc6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07a0eadc6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07a0eadc6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07a0eadc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N-AgVDBan-nDhrPtf4twRta-nZwv-zP40GWCxjelbcY/view" TargetMode="External"/><Relationship Id="rId10" Type="http://schemas.openxmlformats.org/officeDocument/2006/relationships/hyperlink" Target="https://docs.google.com/presentation/d/1TGj9vHjUAquZjii0X8ZJ-f7Bs2MNki_QoxxF5IdpCw8/view" TargetMode="External"/><Relationship Id="rId12" Type="http://schemas.openxmlformats.org/officeDocument/2006/relationships/hyperlink" Target="https://docs.google.com/presentation/d/1re9Q0gtMjp8JpTFQ9ikueqrrpgyjKICGKWv1Ory2Wi4/view" TargetMode="External"/><Relationship Id="rId9" Type="http://schemas.openxmlformats.org/officeDocument/2006/relationships/hyperlink" Target="https://docs.google.com/presentation/d/1qqfYQo2ekx0fYJbMKKZ8qAauVwC0s9EiX60r5AOMqB0/edit?slide=id.g366a09/view" TargetMode="External"/><Relationship Id="rId5" Type="http://schemas.openxmlformats.org/officeDocument/2006/relationships/hyperlink" Target="https://docs.google.com/presentation/d/1N-AgVDBan-nDhrPtf4twRta-nZwv-zP40GWCxjelbcY/view" TargetMode="External"/><Relationship Id="rId6" Type="http://schemas.openxmlformats.org/officeDocument/2006/relationships/hyperlink" Target="https://docs.google.com/presentation/d/1re9Q0gtMjp8JpTFQ9ikueqrrpgyjKICGKWv1Ory2Wi4/view" TargetMode="External"/><Relationship Id="rId7" Type="http://schemas.openxmlformats.org/officeDocument/2006/relationships/hyperlink" Target="https://docs.google.com/presentation/d/1QlhsO4OjHVoPLKEV_fUjOEoyx6HZ-rVYcA2qVDV0ajA/view" TargetMode="External"/><Relationship Id="rId8" Type="http://schemas.openxmlformats.org/officeDocument/2006/relationships/hyperlink" Target="https://docs.google.com/presentation/d/1TFXLo1cd3QmMFCrM2vGViLilGGOuJgiR38Mx4HMoYBI/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QlhsO4OjHVoPLKEV_fUjOEoyx6HZ-rVYcA2qVDV0ajA/view" TargetMode="External"/><Relationship Id="rId6" Type="http://schemas.openxmlformats.org/officeDocument/2006/relationships/hyperlink" Target="https://docs.google.com/presentation/d/1TFXLo1cd3QmMFCrM2vGViLilGGOuJgiR38Mx4HMoYBI/view" TargetMode="External"/><Relationship Id="rId7" Type="http://schemas.openxmlformats.org/officeDocument/2006/relationships/hyperlink" Target="https://cargomovement.org/QueenNzinga/#nul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{521D3AE3-B82B-47D1-8AB2-BE4DEEB6FD55}</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a:t>
                      </a:r>
                      <a:r>
                        <a:rPr b="1" lang="en" sz="1300">
                          <a:latin typeface="Inter"/>
                          <a:ea typeface="Inter"/>
                          <a:cs typeface="Inter"/>
                          <a:sym typeface="Inter"/>
                        </a:rPr>
                        <a:t>5</a:t>
                      </a:r>
                      <a:r>
                        <a:rPr b="1" lang="en" sz="1300">
                          <a:latin typeface="Inter"/>
                          <a:ea typeface="Inter"/>
                          <a:cs typeface="Inter"/>
                          <a:sym typeface="Inter"/>
                        </a:rPr>
                        <a:t>: </a:t>
                      </a:r>
                      <a:r>
                        <a:rPr b="1" lang="en" sz="1300">
                          <a:latin typeface="Inter"/>
                          <a:ea typeface="Inter"/>
                          <a:cs typeface="Inter"/>
                          <a:sym typeface="Inter"/>
                        </a:rPr>
                        <a:t>African Agency During the Slave Trade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In what ways did Africans shape—not just react to</a:t>
                      </a:r>
                      <a:r>
                        <a:rPr lang="en" sz="1200">
                          <a:solidFill>
                            <a:schemeClr val="dk1"/>
                          </a:solidFill>
                          <a:latin typeface="Inter"/>
                          <a:ea typeface="Inter"/>
                          <a:cs typeface="Inter"/>
                          <a:sym typeface="Inter"/>
                        </a:rPr>
                        <a:t>—the transatlantic slave trade?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African Agency During the Slave Trade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Silent Discussion Sources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Silent Discussion Presentation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Human Agency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begin by having students read a primary source by Nzinga Mbemba and consider the influences on his perspective of the slave trade. This will be completed with a </a:t>
                      </a:r>
                      <a:r>
                        <a:rPr lang="en" sz="1200" u="sng">
                          <a:solidFill>
                            <a:schemeClr val="hlink"/>
                          </a:solidFill>
                          <a:latin typeface="Inter"/>
                          <a:ea typeface="Inter"/>
                          <a:cs typeface="Inter"/>
                          <a:sym typeface="Inter"/>
                          <a:hlinkClick r:id="rId12"/>
                        </a:rPr>
                        <a:t>formative assessment</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1-3 (or guide to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Nzinga Mbemba</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a:t>
            </a:r>
            <a:r>
              <a:rPr lang="en" sz="1800">
                <a:solidFill>
                  <a:schemeClr val="dk1"/>
                </a:solidFill>
                <a:latin typeface="Plus Jakarta Sans Medium"/>
                <a:ea typeface="Plus Jakarta Sans Medium"/>
                <a:cs typeface="Plus Jakarta Sans Medium"/>
                <a:sym typeface="Plus Jakarta Sans Medium"/>
              </a:rPr>
              <a:t>12</a:t>
            </a:r>
            <a:r>
              <a:rPr lang="en" sz="1800">
                <a:solidFill>
                  <a:schemeClr val="dk1"/>
                </a:solidFill>
                <a:latin typeface="Plus Jakarta Sans Medium"/>
                <a:ea typeface="Plus Jakarta Sans Medium"/>
                <a:cs typeface="Plus Jakarta Sans Medium"/>
                <a:sym typeface="Plus Jakarta Sans Medium"/>
              </a:rPr>
              <a:t>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{521D3AE3-B82B-47D1-8AB2-BE4DEEB6FD55}</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African Agency During the Slave Trade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Engage students in an “Expand It!” activity to help students consider multiple perspectives and examples of agency using pages 4-5 of the student worksheet. Begin by having students shout out words that describe what they already know. Then, consider the text from the formative assessment and have students write one sentence to describe Mbemba’s perspective in the top row of their “Expand It” triangle. Students will read a similar formatted text about Queen Njinga. They will fill in the middle row to compare the two African rulers.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Guide students through “Expand It” strategy (except the final row of the triangle)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 reading about Queen Njinga</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Complete first two rows of “Expand It!” triangle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about Queen Njinga</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analyze 5 </a:t>
                      </a:r>
                      <a:r>
                        <a:rPr lang="en" sz="1200" u="sng">
                          <a:solidFill>
                            <a:schemeClr val="hlink"/>
                          </a:solidFill>
                          <a:latin typeface="Inter"/>
                          <a:ea typeface="Inter"/>
                          <a:cs typeface="Inter"/>
                          <a:sym typeface="Inter"/>
                          <a:hlinkClick r:id="rId5"/>
                        </a:rPr>
                        <a:t>sources</a:t>
                      </a:r>
                      <a:r>
                        <a:rPr lang="en" sz="1200">
                          <a:solidFill>
                            <a:schemeClr val="dk1"/>
                          </a:solidFill>
                          <a:latin typeface="Inter"/>
                          <a:ea typeface="Inter"/>
                          <a:cs typeface="Inter"/>
                          <a:sym typeface="Inter"/>
                        </a:rPr>
                        <a:t> (1 is a video source linked below) that move beyond a single story of victimhood, offering students a multifaceted view of African agency. Set up 5 stations for a silent discussion. Consider creating two duplicate sets of stations to limit the number of students at each station at a time. Using the </a:t>
                      </a:r>
                      <a:r>
                        <a:rPr lang="en" sz="1200" u="sng">
                          <a:solidFill>
                            <a:schemeClr val="hlink"/>
                          </a:solidFill>
                          <a:latin typeface="Inter"/>
                          <a:ea typeface="Inter"/>
                          <a:cs typeface="Inter"/>
                          <a:sym typeface="Inter"/>
                          <a:hlinkClick r:id="rId6"/>
                        </a:rPr>
                        <a:t>Silent Discussion Guide Presentation</a:t>
                      </a:r>
                      <a:r>
                        <a:rPr lang="en" sz="1200">
                          <a:solidFill>
                            <a:schemeClr val="dk1"/>
                          </a:solidFill>
                          <a:latin typeface="Inter"/>
                          <a:ea typeface="Inter"/>
                          <a:cs typeface="Inter"/>
                          <a:sym typeface="Inter"/>
                        </a:rPr>
                        <a:t>, explain the process and expectations. Leave the final slide up so students can view the various writing options. Students will answer one of the prompts on a sticky note and post it on the chart paper.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864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Set up classroom </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5 large sheets of paper spaced throughout the classroom at each station</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5-6 copies of the same source per station</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7"/>
                        </a:rPr>
                        <a:t>Source 1 is a video</a:t>
                      </a:r>
                      <a:r>
                        <a:rPr lang="en" sz="1200">
                          <a:latin typeface="Inter"/>
                          <a:ea typeface="Inter"/>
                          <a:cs typeface="Inter"/>
                          <a:sym typeface="Inter"/>
                        </a:rPr>
                        <a:t>; set up computers with headphones. You’ll need to click through the lesson arrows to get to the “African Queen” poetry reading.</a:t>
                      </a:r>
                      <a:endParaRPr sz="1200">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A set of sticky notes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expectations and writing options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 and timing (~5 mins</a:t>
                      </a:r>
                      <a:r>
                        <a:rPr lang="en" sz="1200">
                          <a:latin typeface="Inter"/>
                          <a:ea typeface="Inter"/>
                          <a:cs typeface="Inter"/>
                          <a:sym typeface="Inter"/>
                        </a:rPr>
                        <a:t>/</a:t>
                      </a:r>
                      <a:r>
                        <a:rPr lang="en" sz="1200">
                          <a:solidFill>
                            <a:srgbClr val="000000"/>
                          </a:solidFill>
                          <a:latin typeface="Inter"/>
                          <a:ea typeface="Inter"/>
                          <a:cs typeface="Inter"/>
                          <a:sym typeface="Inter"/>
                        </a:rPr>
                        <a:t>station)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timing and redirect students </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questions about activity before beginning</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reflect, and write at each station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{521D3AE3-B82B-47D1-8AB2-BE4DEEB6FD55}</a:tableStyleId>
              </a:tblPr>
              <a:tblGrid>
                <a:gridCol w="1673200"/>
                <a:gridCol w="4057350"/>
                <a:gridCol w="3702950"/>
              </a:tblGrid>
              <a:tr h="292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African Agency During the Slave Trade</a:t>
                      </a:r>
                      <a:r>
                        <a:rPr b="1" lang="en" sz="1300">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63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Finally</a:t>
                      </a:r>
                      <a:r>
                        <a:rPr lang="en" sz="1200">
                          <a:solidFill>
                            <a:schemeClr val="dk1"/>
                          </a:solidFill>
                          <a:latin typeface="Inter"/>
                          <a:ea typeface="Inter"/>
                          <a:cs typeface="Inter"/>
                          <a:sym typeface="Inter"/>
                        </a:rPr>
                        <a:t>, students will consider these additional perspectives and will complete the final row of the “Expand It!” triangle. Facilitate a classroom discussion about the various ways that Africans shaped the slave trade (the supporting question).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701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back to page 4</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for the final row of the “Expand It!” triangle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time, ask students to share their summaries, reflecting on how their understanding grew over the course of the lesson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Return to page 4 of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final row of the “Expand It!” triangle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final summary with the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10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1000"/>
                        </a:spcAft>
                        <a:buNone/>
                      </a:pPr>
                      <a:r>
                        <a:rPr lang="en" sz="1200">
                          <a:solidFill>
                            <a:schemeClr val="dk1"/>
                          </a:solidFill>
                          <a:latin typeface="Inter"/>
                          <a:ea typeface="Inter"/>
                          <a:cs typeface="Inter"/>
                          <a:sym typeface="Inter"/>
                        </a:rPr>
                        <a:t>2.17 </a:t>
                      </a:r>
                      <a:r>
                        <a:rPr lang="en" sz="1200">
                          <a:solidFill>
                            <a:schemeClr val="dk1"/>
                          </a:solidFill>
                          <a:latin typeface="Inter"/>
                          <a:ea typeface="Inter"/>
                          <a:cs typeface="Inter"/>
                          <a:sym typeface="Inter"/>
                        </a:rPr>
                        <a:t>Analyze different forms of engagement and/or resistance of Africans to European traders (e.g., the fight for independence led by Queen Nzinga Mbande), and evaluate the impact of the transatlantic trade of enslaved people on the social fabric of regions, cultures, family structures and populations across Africa.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105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Teaching about slavery is essential to helping students understand the complexities of history, power, race, and resistance. However, it is also a topic that includes traumatic and painful experiences that continue to impact communities today. As educators, it’s important to approach this content with care, accuracy, and cultural sensitivity. Please view resources within the Best Practice Repository for teaching hard history.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